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81" r:id="rId22"/>
    <p:sldId id="278" r:id="rId23"/>
    <p:sldId id="282" r:id="rId24"/>
    <p:sldId id="283" r:id="rId25"/>
    <p:sldId id="274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FEE5"/>
    <a:srgbClr val="53A9F5"/>
    <a:srgbClr val="83A5C6"/>
    <a:srgbClr val="C1E5FE"/>
    <a:srgbClr val="4484BA"/>
    <a:srgbClr val="D7FEAB"/>
    <a:srgbClr val="76D422"/>
    <a:srgbClr val="D4AF58"/>
    <a:srgbClr val="15395B"/>
    <a:srgbClr val="778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0"/>
    <p:restoredTop sz="94704"/>
  </p:normalViewPr>
  <p:slideViewPr>
    <p:cSldViewPr snapToGrid="0" snapToObjects="1">
      <p:cViewPr>
        <p:scale>
          <a:sx n="88" d="100"/>
          <a:sy n="88" d="100"/>
        </p:scale>
        <p:origin x="3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B32E4-8804-C443-9DC4-83E3A6A6FCF2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B0A20-5B6A-B24E-B1BF-A029CDCA26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5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8F924-658E-5D4A-A13F-650C92D0A44C}" type="datetimeFigureOut">
              <a:rPr kumimoji="1" lang="zh-CN" altLang="en-US" smtClean="0"/>
              <a:t>2018/12/26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620C-3E79-9147-A20C-BA0B12C6A0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83A5C6"/>
            </a:gs>
            <a:gs pos="68000">
              <a:schemeClr val="accent1">
                <a:lumMod val="60000"/>
                <a:lumOff val="40000"/>
              </a:schemeClr>
            </a:gs>
            <a:gs pos="0">
              <a:srgbClr val="C1E5F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6" y="1246735"/>
            <a:ext cx="6192754" cy="3324531"/>
          </a:xfrm>
          <a:prstGeom prst="rect">
            <a:avLst/>
          </a:prstGeom>
          <a:effectLst>
            <a:outerShdw blurRad="546100" dist="76200" dir="7020000" sx="103000" sy="103000" algn="tl" rotWithShape="0">
              <a:prstClr val="black">
                <a:alpha val="91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616488" y="4945134"/>
            <a:ext cx="4339650" cy="92333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前端工程答辩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378242" y="4135605"/>
            <a:ext cx="2646878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项目展示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0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271"/>
            <a:ext cx="9144000" cy="48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9144000" cy="48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9144000" cy="48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44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2" y="0"/>
            <a:ext cx="392950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76042" y="818337"/>
            <a:ext cx="7437329" cy="1534886"/>
          </a:xfrm>
          <a:prstGeom prst="rect">
            <a:avLst/>
          </a:prstGeom>
          <a:solidFill>
            <a:schemeClr val="accent1">
              <a:alpha val="54000"/>
            </a:schemeClr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1428" y="1170281"/>
            <a:ext cx="3200572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2700">
                  <a:solidFill>
                    <a:srgbClr val="53A9F5"/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页面文件 </a:t>
            </a:r>
            <a:r>
              <a:rPr lang="en-US" altLang="zh-CN" sz="2400" b="1" dirty="0" smtClean="0">
                <a:ln w="12700">
                  <a:solidFill>
                    <a:srgbClr val="53A9F5"/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=</a:t>
            </a:r>
          </a:p>
          <a:p>
            <a:pPr algn="ctr"/>
            <a:r>
              <a:rPr lang="zh-CN" altLang="en-US" sz="2400" b="1" dirty="0" smtClean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框架</a:t>
            </a:r>
            <a:r>
              <a:rPr lang="en-US" altLang="zh-CN" sz="2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+</a:t>
            </a:r>
            <a:r>
              <a:rPr lang="zh-CN" altLang="en-US" sz="2400" b="1" dirty="0" smtClean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一级组件组合</a:t>
            </a:r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7042" y="2942002"/>
            <a:ext cx="7076329" cy="1111075"/>
          </a:xfrm>
          <a:prstGeom prst="rect">
            <a:avLst/>
          </a:prstGeom>
          <a:solidFill>
            <a:schemeClr val="accent4">
              <a:alpha val="54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1184" y="4102451"/>
            <a:ext cx="7372187" cy="2293884"/>
          </a:xfrm>
          <a:prstGeom prst="rect">
            <a:avLst/>
          </a:prstGeom>
          <a:solidFill>
            <a:schemeClr val="accent6">
              <a:lumMod val="60000"/>
              <a:lumOff val="40000"/>
              <a:alpha val="54000"/>
            </a:schemeClr>
          </a:solidFill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76042" y="6495083"/>
            <a:ext cx="7437329" cy="362917"/>
          </a:xfrm>
          <a:prstGeom prst="rect">
            <a:avLst/>
          </a:prstGeom>
          <a:solidFill>
            <a:schemeClr val="accent2">
              <a:lumMod val="75000"/>
              <a:alpha val="54000"/>
            </a:schemeClr>
          </a:solidFill>
          <a:ln w="38100" cmpd="sng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0542" y="0"/>
            <a:ext cx="5542730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工程结构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1428" y="4877700"/>
            <a:ext cx="3200572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一级组件 </a:t>
            </a:r>
            <a:r>
              <a:rPr lang="en-US" altLang="zh-CN" sz="2400" b="1" dirty="0" smtClean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=</a:t>
            </a:r>
            <a:r>
              <a:rPr lang="zh-CN" altLang="en-US" sz="2400" b="1" dirty="0" smtClean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sz="2400" b="1" dirty="0" smtClean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sz="2400" b="1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二级组件集合</a:t>
            </a:r>
            <a:endParaRPr lang="en-US" altLang="zh-CN" sz="2400" b="1" dirty="0">
              <a:ln w="127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28" y="3068035"/>
            <a:ext cx="3200572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二级组件：</a:t>
            </a:r>
            <a:endParaRPr lang="en-US" altLang="zh-CN" sz="2400" b="1" dirty="0" smtClean="0">
              <a:ln w="127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sz="2400" b="1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最小数据容器</a:t>
            </a:r>
            <a:endParaRPr lang="en-US" altLang="zh-CN" sz="2400" b="1" dirty="0">
              <a:ln w="127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89499" y="6396335"/>
            <a:ext cx="5443185" cy="46166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框架组件：</a:t>
            </a:r>
            <a:r>
              <a:rPr lang="en-US" altLang="zh-CN" sz="2400" b="1" dirty="0" err="1" smtClean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TopBar+SideBar</a:t>
            </a:r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9" y="1118437"/>
            <a:ext cx="727724" cy="72772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619565" y="1846161"/>
            <a:ext cx="3200572" cy="101566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数据源</a:t>
            </a:r>
            <a:r>
              <a:rPr lang="en-US" altLang="zh-CN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err="1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mockserver.js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35" y="830997"/>
            <a:ext cx="7045679" cy="58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2689" y="4135605"/>
            <a:ext cx="3877985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项目开发背景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99646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9" y="1118437"/>
            <a:ext cx="727724" cy="7277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19565" y="1846161"/>
            <a:ext cx="3200572" cy="101566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数据源</a:t>
            </a:r>
            <a:r>
              <a:rPr lang="en-US" altLang="zh-CN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err="1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mockserver.js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72" y="830997"/>
            <a:ext cx="7166472" cy="599326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83606" y="3092432"/>
            <a:ext cx="994227" cy="994227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02" y="3204826"/>
            <a:ext cx="10230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b="1" dirty="0" err="1" smtClean="0">
                <a:solidFill>
                  <a:schemeClr val="accent6">
                    <a:lumMod val="50000"/>
                  </a:schemeClr>
                </a:solidFill>
              </a:rPr>
              <a:t>Exp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三角形 17"/>
          <p:cNvSpPr/>
          <p:nvPr/>
        </p:nvSpPr>
        <p:spPr>
          <a:xfrm rot="10800000">
            <a:off x="768754" y="2698444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10800000">
            <a:off x="768754" y="2553300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619565" y="4189486"/>
            <a:ext cx="3200572" cy="101566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Express: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发送数据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9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9" y="1118437"/>
            <a:ext cx="727724" cy="7277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19565" y="1846161"/>
            <a:ext cx="3200572" cy="101566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数据源</a:t>
            </a:r>
            <a:r>
              <a:rPr lang="en-US" altLang="zh-CN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lang="zh-CN" altLang="en-US" b="1" dirty="0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err="1" smtClean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mockserver.js</a:t>
            </a:r>
            <a:endParaRPr lang="en-US" altLang="zh-CN" b="1" dirty="0" smtClean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83606" y="3092432"/>
            <a:ext cx="994227" cy="994227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02" y="3204826"/>
            <a:ext cx="10230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b="1" dirty="0" err="1" smtClean="0">
                <a:solidFill>
                  <a:schemeClr val="accent6">
                    <a:lumMod val="50000"/>
                  </a:schemeClr>
                </a:solidFill>
              </a:rPr>
              <a:t>Exp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三角形 17"/>
          <p:cNvSpPr/>
          <p:nvPr/>
        </p:nvSpPr>
        <p:spPr>
          <a:xfrm rot="10800000">
            <a:off x="768754" y="2698444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10800000">
            <a:off x="768754" y="2553300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619565" y="4189486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Express: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发送数据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01" y="2562685"/>
            <a:ext cx="2319052" cy="231905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179938" y="5037252"/>
            <a:ext cx="3576853" cy="73866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App.vue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&amp;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blade.vue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&amp;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index.js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sz="2400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路由指向</a:t>
            </a:r>
            <a:r>
              <a:rPr lang="en-US" altLang="zh-CN" sz="2400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homepage</a:t>
            </a:r>
            <a:endParaRPr lang="en-US" altLang="zh-CN" sz="2400" b="1" dirty="0"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21" y="2045300"/>
            <a:ext cx="2319052" cy="23190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45" y="1558193"/>
            <a:ext cx="2277266" cy="2277266"/>
          </a:xfrm>
          <a:prstGeom prst="rect">
            <a:avLst/>
          </a:prstGeom>
        </p:spPr>
      </p:pic>
      <p:sp>
        <p:nvSpPr>
          <p:cNvPr id="16" name="三角形 15"/>
          <p:cNvSpPr/>
          <p:nvPr/>
        </p:nvSpPr>
        <p:spPr>
          <a:xfrm rot="5400000">
            <a:off x="2154868" y="3808786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5400000">
            <a:off x="2308973" y="3808785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63141" y="1944914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homepage.vue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AXIOS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接收数据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043815"/>
            <a:ext cx="901099" cy="901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36" y="830997"/>
            <a:ext cx="7096309" cy="57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41738" y="1955502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homepage.vue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AXIOS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接收数据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043815"/>
            <a:ext cx="901099" cy="9010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30" y="830997"/>
            <a:ext cx="7073885" cy="5740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41738" y="3049067"/>
            <a:ext cx="3200572" cy="76944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DengXian" charset="-122"/>
                <a:ea typeface="DengXian" charset="-122"/>
                <a:cs typeface="DengXian" charset="-122"/>
              </a:rPr>
              <a:t>&lt;card&gt;</a:t>
            </a:r>
            <a:endParaRPr lang="zh-CN" altLang="en-US" b="1" dirty="0" smtClean="0">
              <a:ln w="12700">
                <a:solidFill>
                  <a:schemeClr val="bg1"/>
                </a:solidFill>
                <a:prstDash val="solid"/>
              </a:ln>
              <a:noFill/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8" name="三角形 7"/>
          <p:cNvSpPr/>
          <p:nvPr/>
        </p:nvSpPr>
        <p:spPr>
          <a:xfrm rot="10800000">
            <a:off x="667152" y="2916155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10800000">
            <a:off x="667152" y="2771011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715170" y="3728621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组建接口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接收数据</a:t>
            </a:r>
          </a:p>
        </p:txBody>
      </p:sp>
    </p:spTree>
    <p:extLst>
      <p:ext uri="{BB962C8B-B14F-4D97-AF65-F5344CB8AC3E}">
        <p14:creationId xmlns:p14="http://schemas.microsoft.com/office/powerpoint/2010/main" val="80760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892144" cy="83099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数据流</a:t>
            </a:r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e.g.</a:t>
            </a:r>
            <a:r>
              <a:rPr lang="zh-CN" altLang="en-US" sz="48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lang="en-US" altLang="zh-CN" sz="4800" b="1" dirty="0" err="1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Hiragino Sans GB W6" charset="-122"/>
                <a:ea typeface="Hiragino Sans GB W6" charset="-122"/>
                <a:cs typeface="Hiragino Sans GB W6" charset="-122"/>
              </a:rPr>
              <a:t>homepage.vue</a:t>
            </a:r>
            <a:endParaRPr lang="en-US" altLang="zh-CN" sz="4800" b="1" dirty="0">
              <a:ln w="12700">
                <a:solidFill>
                  <a:schemeClr val="bg1"/>
                </a:solidFill>
                <a:prstDash val="solid"/>
              </a:ln>
              <a:noFill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41738" y="1955502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homepage.vue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en-US" altLang="zh-CN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AXIOS</a:t>
            </a:r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接收数据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4940673"/>
            <a:ext cx="901099" cy="901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41738" y="3049067"/>
            <a:ext cx="3200572" cy="76944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latin typeface="DengXian" charset="-122"/>
                <a:ea typeface="DengXian" charset="-122"/>
                <a:cs typeface="DengXian" charset="-122"/>
              </a:rPr>
              <a:t>&lt;card&gt;</a:t>
            </a:r>
            <a:endParaRPr lang="zh-CN" altLang="en-US" b="1" dirty="0" smtClean="0">
              <a:ln w="12700">
                <a:solidFill>
                  <a:schemeClr val="bg1"/>
                </a:solidFill>
                <a:prstDash val="solid"/>
              </a:ln>
              <a:noFill/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8" name="三角形 7"/>
          <p:cNvSpPr/>
          <p:nvPr/>
        </p:nvSpPr>
        <p:spPr>
          <a:xfrm rot="10800000">
            <a:off x="667152" y="2916155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10800000">
            <a:off x="667152" y="2771011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715170" y="3728621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组建接口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接收数据</a:t>
            </a:r>
          </a:p>
        </p:txBody>
      </p:sp>
      <p:sp>
        <p:nvSpPr>
          <p:cNvPr id="10" name="三角形 9"/>
          <p:cNvSpPr/>
          <p:nvPr/>
        </p:nvSpPr>
        <p:spPr>
          <a:xfrm rot="10800000">
            <a:off x="659896" y="4592553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10800000">
            <a:off x="659896" y="4447409"/>
            <a:ext cx="435929" cy="24674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715170" y="5938172"/>
            <a:ext cx="3200572" cy="64633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card.vue</a:t>
            </a:r>
            <a:endParaRPr lang="en-US" altLang="zh-CN" b="1" dirty="0" smtClean="0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使用数据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1094438"/>
            <a:ext cx="901099" cy="901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28" y="1022516"/>
            <a:ext cx="7019472" cy="58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54920" y="4135605"/>
            <a:ext cx="4493538" cy="156966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前端代码见目录</a:t>
            </a:r>
            <a:endParaRPr lang="en-US" altLang="zh-CN" sz="4800" b="1" cap="none" spc="0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/>
            <a:r>
              <a:rPr lang="en-US" altLang="zh-CN" sz="4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Hiragino Sans GB W6" charset="-122"/>
                <a:ea typeface="Hiragino Sans GB W6" charset="-122"/>
                <a:cs typeface="Hiragino Sans GB W6" charset="-122"/>
              </a:rPr>
              <a:t>./Temage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88" y="446305"/>
            <a:ext cx="8458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     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当今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是一个社交媒体的时代。得益于技术的日新月异，信息传播从未如此迅捷。自Facebook、Twitter 始，再到微信、微博、今日头条等国人常用的社交平台，人们每天浏览、转发、评论的文章不计其数。根据统计，早在2016年，微信公众号账号数量就已近2000万，而活跃用户数量更是达到了7.62 亿，如今这些数字还在增长。在这样的大环境下，自媒体等行业的发展也得到了极大的推动。同时政府、企业、社会团体、组织等也纷纷在各平台发声，通过文章向公众传达信息。不管是生活中还是工作中，越来越多的人需要撰写、发布文章。而其中一个重要环节就是排版，优秀的排版往往能够吸引大众眼球，让文章锦上添花。对此我们主要针对在微信公众号、微博等平台发布文章的用户进行分析与调研，发现存在以下几点问题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.排版 需要耗费用户不少的时间和精力，排版过程枯燥乏味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.没有 设计的基础的用户，很难做出优秀的版面设计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.辛苦做出来的排版可能会与文章主题不搭配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针对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上述问题，有一些现有的软件正着手于解决这些难题。现在用户常用的排版软件，如秀米等，需要用户手动选取样式和装饰组件,手动插入图片。用户仍需要大量的拖拽与调整才能得到满意的排版。目前市场上也有一-些自动排版软件,但都只是针对单-的文字，仅有调整缩进、清除无效空行、替换无效符号等单一的功能，并不能完全解决用户的问题。为解决用户排版难题，结合当下大热的深度学习技术，我们构想出Temage智能图文排版项目,期望它能根据输入的文本和图片，自动为用户提供专业且合适的版面设计,生成优质的图文排版，为用户节省</a:t>
            </a:r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以上的排版时间。同时降低版面设计的门槛，使没有美工基础的用户也能发布精品文章，还能降低自媒体创业的成本。除此之外，</a:t>
            </a:r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还需要对同时代的版面设计进行学习，紧跟时代设计的风向与潮流。</a:t>
            </a:r>
          </a:p>
        </p:txBody>
      </p:sp>
    </p:spTree>
    <p:extLst>
      <p:ext uri="{BB962C8B-B14F-4D97-AF65-F5344CB8AC3E}">
        <p14:creationId xmlns:p14="http://schemas.microsoft.com/office/powerpoint/2010/main" val="6373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9" y="2002457"/>
            <a:ext cx="3973511" cy="2133148"/>
          </a:xfrm>
          <a:prstGeom prst="rect">
            <a:avLst/>
          </a:prstGeom>
          <a:effectLst>
            <a:outerShdw blurRad="228600" dist="76200" dir="11940000" sx="103000" sy="103000" algn="tl" rotWithShape="0">
              <a:schemeClr val="bg1"/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378241" y="4135605"/>
            <a:ext cx="2646878" cy="83099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Hiragino Sans GB W6" charset="-122"/>
                <a:ea typeface="Hiragino Sans GB W6" charset="-122"/>
                <a:cs typeface="Hiragino Sans GB W6" charset="-122"/>
              </a:rPr>
              <a:t>项目简介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2949" y="4694189"/>
            <a:ext cx="815340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目标人群</a:t>
            </a:r>
            <a:endParaRPr lang="en-US" altLang="zh-CN" sz="28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此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项目适用于有文章排版需求的人，主要包括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个人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自媒体运营者/团队，帮助他们节省时间、降低成本，提高工作效率。鼓励普通大众发声，称为个人自媒体运营者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企业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的宣传部门文案 工作者。服务企业，打造与企业自己匹配的风格</a:t>
            </a: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门户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网站、 媒体的专业编辑。为其提供便捷的编辑服务和灵感参考。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92" y="380717"/>
            <a:ext cx="6540908" cy="41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6" y="219528"/>
            <a:ext cx="8788400" cy="5461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5084" y="5910942"/>
            <a:ext cx="801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在实现全部核心功能的基础上，还需要根据上述调查结果对界面、排版功能进 行重点优化。做到界面简洁易用，服务优质迅速。 </a:t>
            </a:r>
          </a:p>
        </p:txBody>
      </p:sp>
    </p:spTree>
    <p:extLst>
      <p:ext uri="{BB962C8B-B14F-4D97-AF65-F5344CB8AC3E}">
        <p14:creationId xmlns:p14="http://schemas.microsoft.com/office/powerpoint/2010/main" val="12908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084" y="5910942"/>
            <a:ext cx="801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Temage </a:t>
            </a:r>
            <a:r>
              <a:rPr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在实现全部核心功能的基础上，还需要根据上述调查结果对界面、排版功能进 行重点优化。做到界面简洁易用，服务优质迅速。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4" y="957943"/>
            <a:ext cx="8001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084" y="5910942"/>
            <a:ext cx="8019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功能模块结构图</a:t>
            </a:r>
            <a:endParaRPr lang="zh-CN" altLang="en-US" sz="28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0" y="433613"/>
            <a:ext cx="7209972" cy="51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62" y="508000"/>
            <a:ext cx="4960988" cy="49460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5084" y="5910942"/>
            <a:ext cx="8019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用例图</a:t>
            </a:r>
            <a:endParaRPr lang="zh-CN" altLang="en-US" sz="28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8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762</Words>
  <Application>Microsoft Macintosh PowerPoint</Application>
  <PresentationFormat>全屏显示(4:3)</PresentationFormat>
  <Paragraphs>62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DengXian</vt:lpstr>
      <vt:lpstr>Hiragino Sans GB W6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12</cp:revision>
  <dcterms:created xsi:type="dcterms:W3CDTF">2018-12-24T10:59:40Z</dcterms:created>
  <dcterms:modified xsi:type="dcterms:W3CDTF">2018-12-26T11:56:35Z</dcterms:modified>
</cp:coreProperties>
</file>